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60" r:id="rId4"/>
    <p:sldId id="261" r:id="rId5"/>
    <p:sldId id="262" r:id="rId6"/>
    <p:sldId id="264" r:id="rId7"/>
    <p:sldId id="266" r:id="rId8"/>
    <p:sldId id="265" r:id="rId9"/>
    <p:sldId id="267" r:id="rId10"/>
    <p:sldId id="26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DC1B0C-C982-4261-ABA7-B92468115599}" v="2" dt="2023-09-16T20:53:39.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4310" autoAdjust="0"/>
  </p:normalViewPr>
  <p:slideViewPr>
    <p:cSldViewPr snapToGrid="0">
      <p:cViewPr varScale="1">
        <p:scale>
          <a:sx n="111" d="100"/>
          <a:sy n="111" d="100"/>
        </p:scale>
        <p:origin x="12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2AE-DD67-2F86-A3EF-CFA79D8CC6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BA2CEF-FBE2-3F95-34A8-C0B74A4057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4300B1-7EA6-3836-BB2F-AD2B61C4C451}"/>
              </a:ext>
            </a:extLst>
          </p:cNvPr>
          <p:cNvSpPr>
            <a:spLocks noGrp="1"/>
          </p:cNvSpPr>
          <p:nvPr>
            <p:ph type="dt" sz="half" idx="10"/>
          </p:nvPr>
        </p:nvSpPr>
        <p:spPr/>
        <p:txBody>
          <a:bodyPr/>
          <a:lstStyle/>
          <a:p>
            <a:fld id="{A484967C-9BD6-4308-AAC5-C3F716DD6C3B}" type="datetimeFigureOut">
              <a:rPr lang="en-US" smtClean="0"/>
              <a:t>1/8/2024</a:t>
            </a:fld>
            <a:endParaRPr lang="en-US"/>
          </a:p>
        </p:txBody>
      </p:sp>
      <p:sp>
        <p:nvSpPr>
          <p:cNvPr id="5" name="Footer Placeholder 4">
            <a:extLst>
              <a:ext uri="{FF2B5EF4-FFF2-40B4-BE49-F238E27FC236}">
                <a16:creationId xmlns:a16="http://schemas.microsoft.com/office/drawing/2014/main" id="{B7BE1EB5-B2D1-6C9F-414C-3147FC8CD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B3EC41-30A0-1746-17D5-EA075C9F6D0C}"/>
              </a:ext>
            </a:extLst>
          </p:cNvPr>
          <p:cNvSpPr>
            <a:spLocks noGrp="1"/>
          </p:cNvSpPr>
          <p:nvPr>
            <p:ph type="sldNum" sz="quarter" idx="12"/>
          </p:nvPr>
        </p:nvSpPr>
        <p:spPr/>
        <p:txBody>
          <a:bodyPr/>
          <a:lstStyle/>
          <a:p>
            <a:fld id="{10AFAC1D-4676-4D26-B546-679E05DEF241}" type="slidenum">
              <a:rPr lang="en-US" smtClean="0"/>
              <a:t>‹#›</a:t>
            </a:fld>
            <a:endParaRPr lang="en-US"/>
          </a:p>
        </p:txBody>
      </p:sp>
    </p:spTree>
    <p:extLst>
      <p:ext uri="{BB962C8B-B14F-4D97-AF65-F5344CB8AC3E}">
        <p14:creationId xmlns:p14="http://schemas.microsoft.com/office/powerpoint/2010/main" val="3535052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F5D6C-5AE0-7735-B9CC-6C85377506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6B4E78-C156-8AE6-5D2B-D336079413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445B44-2CE0-FE6B-97FD-79D53CF45F46}"/>
              </a:ext>
            </a:extLst>
          </p:cNvPr>
          <p:cNvSpPr>
            <a:spLocks noGrp="1"/>
          </p:cNvSpPr>
          <p:nvPr>
            <p:ph type="dt" sz="half" idx="10"/>
          </p:nvPr>
        </p:nvSpPr>
        <p:spPr/>
        <p:txBody>
          <a:bodyPr/>
          <a:lstStyle/>
          <a:p>
            <a:fld id="{A484967C-9BD6-4308-AAC5-C3F716DD6C3B}" type="datetimeFigureOut">
              <a:rPr lang="en-US" smtClean="0"/>
              <a:t>1/8/2024</a:t>
            </a:fld>
            <a:endParaRPr lang="en-US"/>
          </a:p>
        </p:txBody>
      </p:sp>
      <p:sp>
        <p:nvSpPr>
          <p:cNvPr id="5" name="Footer Placeholder 4">
            <a:extLst>
              <a:ext uri="{FF2B5EF4-FFF2-40B4-BE49-F238E27FC236}">
                <a16:creationId xmlns:a16="http://schemas.microsoft.com/office/drawing/2014/main" id="{9C7D26D6-A245-D9BE-E43D-FD97F9A1C5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8CABA4-F351-C31E-17FF-05EB505F647A}"/>
              </a:ext>
            </a:extLst>
          </p:cNvPr>
          <p:cNvSpPr>
            <a:spLocks noGrp="1"/>
          </p:cNvSpPr>
          <p:nvPr>
            <p:ph type="sldNum" sz="quarter" idx="12"/>
          </p:nvPr>
        </p:nvSpPr>
        <p:spPr/>
        <p:txBody>
          <a:bodyPr/>
          <a:lstStyle/>
          <a:p>
            <a:fld id="{10AFAC1D-4676-4D26-B546-679E05DEF241}" type="slidenum">
              <a:rPr lang="en-US" smtClean="0"/>
              <a:t>‹#›</a:t>
            </a:fld>
            <a:endParaRPr lang="en-US"/>
          </a:p>
        </p:txBody>
      </p:sp>
    </p:spTree>
    <p:extLst>
      <p:ext uri="{BB962C8B-B14F-4D97-AF65-F5344CB8AC3E}">
        <p14:creationId xmlns:p14="http://schemas.microsoft.com/office/powerpoint/2010/main" val="1644160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E78B9E-2E4F-F9C4-0184-99F36053A4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B08250-3123-1BC5-B596-5CFECD3854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5D3B65-EF57-CFDF-489B-E33B4AEBEC6F}"/>
              </a:ext>
            </a:extLst>
          </p:cNvPr>
          <p:cNvSpPr>
            <a:spLocks noGrp="1"/>
          </p:cNvSpPr>
          <p:nvPr>
            <p:ph type="dt" sz="half" idx="10"/>
          </p:nvPr>
        </p:nvSpPr>
        <p:spPr/>
        <p:txBody>
          <a:bodyPr/>
          <a:lstStyle/>
          <a:p>
            <a:fld id="{A484967C-9BD6-4308-AAC5-C3F716DD6C3B}" type="datetimeFigureOut">
              <a:rPr lang="en-US" smtClean="0"/>
              <a:t>1/8/2024</a:t>
            </a:fld>
            <a:endParaRPr lang="en-US"/>
          </a:p>
        </p:txBody>
      </p:sp>
      <p:sp>
        <p:nvSpPr>
          <p:cNvPr id="5" name="Footer Placeholder 4">
            <a:extLst>
              <a:ext uri="{FF2B5EF4-FFF2-40B4-BE49-F238E27FC236}">
                <a16:creationId xmlns:a16="http://schemas.microsoft.com/office/drawing/2014/main" id="{BE0D5D5A-BA80-6840-5A35-F2DE7E69AD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BA6015-EA51-9E7D-5F51-1BA9579031AF}"/>
              </a:ext>
            </a:extLst>
          </p:cNvPr>
          <p:cNvSpPr>
            <a:spLocks noGrp="1"/>
          </p:cNvSpPr>
          <p:nvPr>
            <p:ph type="sldNum" sz="quarter" idx="12"/>
          </p:nvPr>
        </p:nvSpPr>
        <p:spPr/>
        <p:txBody>
          <a:bodyPr/>
          <a:lstStyle/>
          <a:p>
            <a:fld id="{10AFAC1D-4676-4D26-B546-679E05DEF241}" type="slidenum">
              <a:rPr lang="en-US" smtClean="0"/>
              <a:t>‹#›</a:t>
            </a:fld>
            <a:endParaRPr lang="en-US"/>
          </a:p>
        </p:txBody>
      </p:sp>
    </p:spTree>
    <p:extLst>
      <p:ext uri="{BB962C8B-B14F-4D97-AF65-F5344CB8AC3E}">
        <p14:creationId xmlns:p14="http://schemas.microsoft.com/office/powerpoint/2010/main" val="1729747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3785E-9C5E-2771-A56C-5977B9C2A4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B76BD9-ABC5-68D8-FF07-E901CCCE62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72D3FF-21B5-5291-BC39-78C9FA55AA70}"/>
              </a:ext>
            </a:extLst>
          </p:cNvPr>
          <p:cNvSpPr>
            <a:spLocks noGrp="1"/>
          </p:cNvSpPr>
          <p:nvPr>
            <p:ph type="dt" sz="half" idx="10"/>
          </p:nvPr>
        </p:nvSpPr>
        <p:spPr/>
        <p:txBody>
          <a:bodyPr/>
          <a:lstStyle/>
          <a:p>
            <a:fld id="{A484967C-9BD6-4308-AAC5-C3F716DD6C3B}" type="datetimeFigureOut">
              <a:rPr lang="en-US" smtClean="0"/>
              <a:t>1/8/2024</a:t>
            </a:fld>
            <a:endParaRPr lang="en-US"/>
          </a:p>
        </p:txBody>
      </p:sp>
      <p:sp>
        <p:nvSpPr>
          <p:cNvPr id="5" name="Footer Placeholder 4">
            <a:extLst>
              <a:ext uri="{FF2B5EF4-FFF2-40B4-BE49-F238E27FC236}">
                <a16:creationId xmlns:a16="http://schemas.microsoft.com/office/drawing/2014/main" id="{AE629B63-7485-5292-89C4-517361062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49D65-D3CA-5AC7-72AD-13F2F4BE572D}"/>
              </a:ext>
            </a:extLst>
          </p:cNvPr>
          <p:cNvSpPr>
            <a:spLocks noGrp="1"/>
          </p:cNvSpPr>
          <p:nvPr>
            <p:ph type="sldNum" sz="quarter" idx="12"/>
          </p:nvPr>
        </p:nvSpPr>
        <p:spPr/>
        <p:txBody>
          <a:bodyPr/>
          <a:lstStyle/>
          <a:p>
            <a:fld id="{10AFAC1D-4676-4D26-B546-679E05DEF241}" type="slidenum">
              <a:rPr lang="en-US" smtClean="0"/>
              <a:t>‹#›</a:t>
            </a:fld>
            <a:endParaRPr lang="en-US"/>
          </a:p>
        </p:txBody>
      </p:sp>
    </p:spTree>
    <p:extLst>
      <p:ext uri="{BB962C8B-B14F-4D97-AF65-F5344CB8AC3E}">
        <p14:creationId xmlns:p14="http://schemas.microsoft.com/office/powerpoint/2010/main" val="2364143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3561-EB15-058D-B3DE-ACA97C0139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249709-5745-2B99-ACF3-51D2ACDA0F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193FE1-9F34-7801-5846-1D55F51848D3}"/>
              </a:ext>
            </a:extLst>
          </p:cNvPr>
          <p:cNvSpPr>
            <a:spLocks noGrp="1"/>
          </p:cNvSpPr>
          <p:nvPr>
            <p:ph type="dt" sz="half" idx="10"/>
          </p:nvPr>
        </p:nvSpPr>
        <p:spPr/>
        <p:txBody>
          <a:bodyPr/>
          <a:lstStyle/>
          <a:p>
            <a:fld id="{A484967C-9BD6-4308-AAC5-C3F716DD6C3B}" type="datetimeFigureOut">
              <a:rPr lang="en-US" smtClean="0"/>
              <a:t>1/8/2024</a:t>
            </a:fld>
            <a:endParaRPr lang="en-US"/>
          </a:p>
        </p:txBody>
      </p:sp>
      <p:sp>
        <p:nvSpPr>
          <p:cNvPr id="5" name="Footer Placeholder 4">
            <a:extLst>
              <a:ext uri="{FF2B5EF4-FFF2-40B4-BE49-F238E27FC236}">
                <a16:creationId xmlns:a16="http://schemas.microsoft.com/office/drawing/2014/main" id="{AD009BD8-B145-8A71-1A3C-B8FAE6706C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E6A797-7CB2-17F3-CA07-848EE480B94D}"/>
              </a:ext>
            </a:extLst>
          </p:cNvPr>
          <p:cNvSpPr>
            <a:spLocks noGrp="1"/>
          </p:cNvSpPr>
          <p:nvPr>
            <p:ph type="sldNum" sz="quarter" idx="12"/>
          </p:nvPr>
        </p:nvSpPr>
        <p:spPr/>
        <p:txBody>
          <a:bodyPr/>
          <a:lstStyle/>
          <a:p>
            <a:fld id="{10AFAC1D-4676-4D26-B546-679E05DEF241}" type="slidenum">
              <a:rPr lang="en-US" smtClean="0"/>
              <a:t>‹#›</a:t>
            </a:fld>
            <a:endParaRPr lang="en-US"/>
          </a:p>
        </p:txBody>
      </p:sp>
    </p:spTree>
    <p:extLst>
      <p:ext uri="{BB962C8B-B14F-4D97-AF65-F5344CB8AC3E}">
        <p14:creationId xmlns:p14="http://schemas.microsoft.com/office/powerpoint/2010/main" val="214720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C080-0370-0121-8EA0-D40522D017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31D54F-90E1-0095-1F5F-3B5A3BFF1A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B09BAC-6B73-B6F3-D78A-B1BB3FD33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E6315C-E4DF-56B2-A3FD-70454F98A75D}"/>
              </a:ext>
            </a:extLst>
          </p:cNvPr>
          <p:cNvSpPr>
            <a:spLocks noGrp="1"/>
          </p:cNvSpPr>
          <p:nvPr>
            <p:ph type="dt" sz="half" idx="10"/>
          </p:nvPr>
        </p:nvSpPr>
        <p:spPr/>
        <p:txBody>
          <a:bodyPr/>
          <a:lstStyle/>
          <a:p>
            <a:fld id="{A484967C-9BD6-4308-AAC5-C3F716DD6C3B}" type="datetimeFigureOut">
              <a:rPr lang="en-US" smtClean="0"/>
              <a:t>1/8/2024</a:t>
            </a:fld>
            <a:endParaRPr lang="en-US"/>
          </a:p>
        </p:txBody>
      </p:sp>
      <p:sp>
        <p:nvSpPr>
          <p:cNvPr id="6" name="Footer Placeholder 5">
            <a:extLst>
              <a:ext uri="{FF2B5EF4-FFF2-40B4-BE49-F238E27FC236}">
                <a16:creationId xmlns:a16="http://schemas.microsoft.com/office/drawing/2014/main" id="{DCE7EC1D-069D-8A5C-9293-9DF0AC43F6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A0DCC8-A7B5-0702-A5DC-24F065ACC886}"/>
              </a:ext>
            </a:extLst>
          </p:cNvPr>
          <p:cNvSpPr>
            <a:spLocks noGrp="1"/>
          </p:cNvSpPr>
          <p:nvPr>
            <p:ph type="sldNum" sz="quarter" idx="12"/>
          </p:nvPr>
        </p:nvSpPr>
        <p:spPr/>
        <p:txBody>
          <a:bodyPr/>
          <a:lstStyle/>
          <a:p>
            <a:fld id="{10AFAC1D-4676-4D26-B546-679E05DEF241}" type="slidenum">
              <a:rPr lang="en-US" smtClean="0"/>
              <a:t>‹#›</a:t>
            </a:fld>
            <a:endParaRPr lang="en-US"/>
          </a:p>
        </p:txBody>
      </p:sp>
    </p:spTree>
    <p:extLst>
      <p:ext uri="{BB962C8B-B14F-4D97-AF65-F5344CB8AC3E}">
        <p14:creationId xmlns:p14="http://schemas.microsoft.com/office/powerpoint/2010/main" val="2805982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1ADF9-1140-81A1-649D-2D97A449F2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F511A8-86D6-B425-1E12-7168D12808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6E607E-7709-87C8-3B8C-93270239C6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1D9CDB-DEB2-1A8D-CF50-496443EBF1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5B7424-174C-DE3F-E032-221875CFAB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42E926E-05BC-E395-7647-B1348713CCAE}"/>
              </a:ext>
            </a:extLst>
          </p:cNvPr>
          <p:cNvSpPr>
            <a:spLocks noGrp="1"/>
          </p:cNvSpPr>
          <p:nvPr>
            <p:ph type="dt" sz="half" idx="10"/>
          </p:nvPr>
        </p:nvSpPr>
        <p:spPr/>
        <p:txBody>
          <a:bodyPr/>
          <a:lstStyle/>
          <a:p>
            <a:fld id="{A484967C-9BD6-4308-AAC5-C3F716DD6C3B}" type="datetimeFigureOut">
              <a:rPr lang="en-US" smtClean="0"/>
              <a:t>1/8/2024</a:t>
            </a:fld>
            <a:endParaRPr lang="en-US"/>
          </a:p>
        </p:txBody>
      </p:sp>
      <p:sp>
        <p:nvSpPr>
          <p:cNvPr id="8" name="Footer Placeholder 7">
            <a:extLst>
              <a:ext uri="{FF2B5EF4-FFF2-40B4-BE49-F238E27FC236}">
                <a16:creationId xmlns:a16="http://schemas.microsoft.com/office/drawing/2014/main" id="{CB69BEC0-A901-7A00-5C38-0A0ECDBA5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E74F14-8169-FC59-C7DF-B16426395DEB}"/>
              </a:ext>
            </a:extLst>
          </p:cNvPr>
          <p:cNvSpPr>
            <a:spLocks noGrp="1"/>
          </p:cNvSpPr>
          <p:nvPr>
            <p:ph type="sldNum" sz="quarter" idx="12"/>
          </p:nvPr>
        </p:nvSpPr>
        <p:spPr/>
        <p:txBody>
          <a:bodyPr/>
          <a:lstStyle/>
          <a:p>
            <a:fld id="{10AFAC1D-4676-4D26-B546-679E05DEF241}" type="slidenum">
              <a:rPr lang="en-US" smtClean="0"/>
              <a:t>‹#›</a:t>
            </a:fld>
            <a:endParaRPr lang="en-US"/>
          </a:p>
        </p:txBody>
      </p:sp>
    </p:spTree>
    <p:extLst>
      <p:ext uri="{BB962C8B-B14F-4D97-AF65-F5344CB8AC3E}">
        <p14:creationId xmlns:p14="http://schemas.microsoft.com/office/powerpoint/2010/main" val="2953272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0C777-5DAB-0CC1-B5AB-F8DE60A295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22E316-45AC-EB1E-0505-80DFBD3F7598}"/>
              </a:ext>
            </a:extLst>
          </p:cNvPr>
          <p:cNvSpPr>
            <a:spLocks noGrp="1"/>
          </p:cNvSpPr>
          <p:nvPr>
            <p:ph type="dt" sz="half" idx="10"/>
          </p:nvPr>
        </p:nvSpPr>
        <p:spPr/>
        <p:txBody>
          <a:bodyPr/>
          <a:lstStyle/>
          <a:p>
            <a:fld id="{A484967C-9BD6-4308-AAC5-C3F716DD6C3B}" type="datetimeFigureOut">
              <a:rPr lang="en-US" smtClean="0"/>
              <a:t>1/8/2024</a:t>
            </a:fld>
            <a:endParaRPr lang="en-US"/>
          </a:p>
        </p:txBody>
      </p:sp>
      <p:sp>
        <p:nvSpPr>
          <p:cNvPr id="4" name="Footer Placeholder 3">
            <a:extLst>
              <a:ext uri="{FF2B5EF4-FFF2-40B4-BE49-F238E27FC236}">
                <a16:creationId xmlns:a16="http://schemas.microsoft.com/office/drawing/2014/main" id="{64523DDE-BFCF-614B-1F99-AC70B9302F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DA7CF-2F34-427E-7096-7CD83C8BB01A}"/>
              </a:ext>
            </a:extLst>
          </p:cNvPr>
          <p:cNvSpPr>
            <a:spLocks noGrp="1"/>
          </p:cNvSpPr>
          <p:nvPr>
            <p:ph type="sldNum" sz="quarter" idx="12"/>
          </p:nvPr>
        </p:nvSpPr>
        <p:spPr/>
        <p:txBody>
          <a:bodyPr/>
          <a:lstStyle/>
          <a:p>
            <a:fld id="{10AFAC1D-4676-4D26-B546-679E05DEF241}" type="slidenum">
              <a:rPr lang="en-US" smtClean="0"/>
              <a:t>‹#›</a:t>
            </a:fld>
            <a:endParaRPr lang="en-US"/>
          </a:p>
        </p:txBody>
      </p:sp>
    </p:spTree>
    <p:extLst>
      <p:ext uri="{BB962C8B-B14F-4D97-AF65-F5344CB8AC3E}">
        <p14:creationId xmlns:p14="http://schemas.microsoft.com/office/powerpoint/2010/main" val="674457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C3F60B-07EF-CBA6-01CE-8138F349EE24}"/>
              </a:ext>
            </a:extLst>
          </p:cNvPr>
          <p:cNvSpPr>
            <a:spLocks noGrp="1"/>
          </p:cNvSpPr>
          <p:nvPr>
            <p:ph type="dt" sz="half" idx="10"/>
          </p:nvPr>
        </p:nvSpPr>
        <p:spPr/>
        <p:txBody>
          <a:bodyPr/>
          <a:lstStyle/>
          <a:p>
            <a:fld id="{A484967C-9BD6-4308-AAC5-C3F716DD6C3B}" type="datetimeFigureOut">
              <a:rPr lang="en-US" smtClean="0"/>
              <a:t>1/8/2024</a:t>
            </a:fld>
            <a:endParaRPr lang="en-US"/>
          </a:p>
        </p:txBody>
      </p:sp>
      <p:sp>
        <p:nvSpPr>
          <p:cNvPr id="3" name="Footer Placeholder 2">
            <a:extLst>
              <a:ext uri="{FF2B5EF4-FFF2-40B4-BE49-F238E27FC236}">
                <a16:creationId xmlns:a16="http://schemas.microsoft.com/office/drawing/2014/main" id="{3A7EBEE8-6A4F-F580-3455-0D7750C773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D92F43-AFD6-8613-FA00-4D0201E4CD61}"/>
              </a:ext>
            </a:extLst>
          </p:cNvPr>
          <p:cNvSpPr>
            <a:spLocks noGrp="1"/>
          </p:cNvSpPr>
          <p:nvPr>
            <p:ph type="sldNum" sz="quarter" idx="12"/>
          </p:nvPr>
        </p:nvSpPr>
        <p:spPr/>
        <p:txBody>
          <a:bodyPr/>
          <a:lstStyle/>
          <a:p>
            <a:fld id="{10AFAC1D-4676-4D26-B546-679E05DEF241}" type="slidenum">
              <a:rPr lang="en-US" smtClean="0"/>
              <a:t>‹#›</a:t>
            </a:fld>
            <a:endParaRPr lang="en-US"/>
          </a:p>
        </p:txBody>
      </p:sp>
    </p:spTree>
    <p:extLst>
      <p:ext uri="{BB962C8B-B14F-4D97-AF65-F5344CB8AC3E}">
        <p14:creationId xmlns:p14="http://schemas.microsoft.com/office/powerpoint/2010/main" val="3078759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F01C2-A258-AF78-28BE-8FB13FF35E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6F01B0-7D47-0FFB-F227-54ABA14FA2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963711-E24E-4AA3-226F-EFA68716DE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4FE97F-5D30-9D7B-028A-CAAE1AB18E71}"/>
              </a:ext>
            </a:extLst>
          </p:cNvPr>
          <p:cNvSpPr>
            <a:spLocks noGrp="1"/>
          </p:cNvSpPr>
          <p:nvPr>
            <p:ph type="dt" sz="half" idx="10"/>
          </p:nvPr>
        </p:nvSpPr>
        <p:spPr/>
        <p:txBody>
          <a:bodyPr/>
          <a:lstStyle/>
          <a:p>
            <a:fld id="{A484967C-9BD6-4308-AAC5-C3F716DD6C3B}" type="datetimeFigureOut">
              <a:rPr lang="en-US" smtClean="0"/>
              <a:t>1/8/2024</a:t>
            </a:fld>
            <a:endParaRPr lang="en-US"/>
          </a:p>
        </p:txBody>
      </p:sp>
      <p:sp>
        <p:nvSpPr>
          <p:cNvPr id="6" name="Footer Placeholder 5">
            <a:extLst>
              <a:ext uri="{FF2B5EF4-FFF2-40B4-BE49-F238E27FC236}">
                <a16:creationId xmlns:a16="http://schemas.microsoft.com/office/drawing/2014/main" id="{A72F055F-3220-5B95-7644-628BC7CA01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6AE0D5-6B4F-16C1-B435-5890A71A12AF}"/>
              </a:ext>
            </a:extLst>
          </p:cNvPr>
          <p:cNvSpPr>
            <a:spLocks noGrp="1"/>
          </p:cNvSpPr>
          <p:nvPr>
            <p:ph type="sldNum" sz="quarter" idx="12"/>
          </p:nvPr>
        </p:nvSpPr>
        <p:spPr/>
        <p:txBody>
          <a:bodyPr/>
          <a:lstStyle/>
          <a:p>
            <a:fld id="{10AFAC1D-4676-4D26-B546-679E05DEF241}" type="slidenum">
              <a:rPr lang="en-US" smtClean="0"/>
              <a:t>‹#›</a:t>
            </a:fld>
            <a:endParaRPr lang="en-US"/>
          </a:p>
        </p:txBody>
      </p:sp>
    </p:spTree>
    <p:extLst>
      <p:ext uri="{BB962C8B-B14F-4D97-AF65-F5344CB8AC3E}">
        <p14:creationId xmlns:p14="http://schemas.microsoft.com/office/powerpoint/2010/main" val="3376593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91890-88B7-9CA8-3CE6-95E29B34E3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A85934-CE42-BE4F-3DDF-099F226C65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B840F8-2EB0-EB72-DA12-EBE19C4801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6D922F-8B4C-BC69-F362-FE02D28E20AD}"/>
              </a:ext>
            </a:extLst>
          </p:cNvPr>
          <p:cNvSpPr>
            <a:spLocks noGrp="1"/>
          </p:cNvSpPr>
          <p:nvPr>
            <p:ph type="dt" sz="half" idx="10"/>
          </p:nvPr>
        </p:nvSpPr>
        <p:spPr/>
        <p:txBody>
          <a:bodyPr/>
          <a:lstStyle/>
          <a:p>
            <a:fld id="{A484967C-9BD6-4308-AAC5-C3F716DD6C3B}" type="datetimeFigureOut">
              <a:rPr lang="en-US" smtClean="0"/>
              <a:t>1/8/2024</a:t>
            </a:fld>
            <a:endParaRPr lang="en-US"/>
          </a:p>
        </p:txBody>
      </p:sp>
      <p:sp>
        <p:nvSpPr>
          <p:cNvPr id="6" name="Footer Placeholder 5">
            <a:extLst>
              <a:ext uri="{FF2B5EF4-FFF2-40B4-BE49-F238E27FC236}">
                <a16:creationId xmlns:a16="http://schemas.microsoft.com/office/drawing/2014/main" id="{154B4E64-1E24-BEB0-BE95-23767108EB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6810FE-FB6A-13E8-9713-2DFB409D0424}"/>
              </a:ext>
            </a:extLst>
          </p:cNvPr>
          <p:cNvSpPr>
            <a:spLocks noGrp="1"/>
          </p:cNvSpPr>
          <p:nvPr>
            <p:ph type="sldNum" sz="quarter" idx="12"/>
          </p:nvPr>
        </p:nvSpPr>
        <p:spPr/>
        <p:txBody>
          <a:bodyPr/>
          <a:lstStyle/>
          <a:p>
            <a:fld id="{10AFAC1D-4676-4D26-B546-679E05DEF241}" type="slidenum">
              <a:rPr lang="en-US" smtClean="0"/>
              <a:t>‹#›</a:t>
            </a:fld>
            <a:endParaRPr lang="en-US"/>
          </a:p>
        </p:txBody>
      </p:sp>
    </p:spTree>
    <p:extLst>
      <p:ext uri="{BB962C8B-B14F-4D97-AF65-F5344CB8AC3E}">
        <p14:creationId xmlns:p14="http://schemas.microsoft.com/office/powerpoint/2010/main" val="102386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BCFF6D-A500-50F2-8B03-CBE97EDB40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83B3EC-B1EF-2E97-D80B-D2D67FB0A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AFCB07-FC4D-3FE5-C32C-FB22F0CD014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84967C-9BD6-4308-AAC5-C3F716DD6C3B}" type="datetimeFigureOut">
              <a:rPr lang="en-US" smtClean="0"/>
              <a:t>1/8/2024</a:t>
            </a:fld>
            <a:endParaRPr lang="en-US"/>
          </a:p>
        </p:txBody>
      </p:sp>
      <p:sp>
        <p:nvSpPr>
          <p:cNvPr id="5" name="Footer Placeholder 4">
            <a:extLst>
              <a:ext uri="{FF2B5EF4-FFF2-40B4-BE49-F238E27FC236}">
                <a16:creationId xmlns:a16="http://schemas.microsoft.com/office/drawing/2014/main" id="{C29CA5BE-E34F-4F72-6382-D1E955356D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1DAA2E-A8DB-F23B-6442-EFE9C10BBB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AFAC1D-4676-4D26-B546-679E05DEF241}" type="slidenum">
              <a:rPr lang="en-US" smtClean="0"/>
              <a:t>‹#›</a:t>
            </a:fld>
            <a:endParaRPr lang="en-US"/>
          </a:p>
        </p:txBody>
      </p:sp>
    </p:spTree>
    <p:extLst>
      <p:ext uri="{BB962C8B-B14F-4D97-AF65-F5344CB8AC3E}">
        <p14:creationId xmlns:p14="http://schemas.microsoft.com/office/powerpoint/2010/main" val="785240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4.xml"/><Relationship Id="rId5" Type="http://schemas.openxmlformats.org/officeDocument/2006/relationships/image" Target="../media/image17.jp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AB6999DE-9711-F581-8531-AF3F88E147A3}"/>
              </a:ext>
            </a:extLst>
          </p:cNvPr>
          <p:cNvSpPr>
            <a:spLocks noGrp="1"/>
          </p:cNvSpPr>
          <p:nvPr>
            <p:ph type="title"/>
          </p:nvPr>
        </p:nvSpPr>
        <p:spPr>
          <a:xfrm>
            <a:off x="838200" y="448720"/>
            <a:ext cx="4707671" cy="1301035"/>
          </a:xfrm>
        </p:spPr>
        <p:txBody>
          <a:bodyPr vert="horz" lIns="91440" tIns="45720" rIns="91440" bIns="45720" rtlCol="0" anchor="b">
            <a:normAutofit/>
          </a:bodyPr>
          <a:lstStyle/>
          <a:p>
            <a:pPr algn="ctr"/>
            <a:r>
              <a:rPr lang="en-US" sz="2700" dirty="0">
                <a:solidFill>
                  <a:schemeClr val="bg1"/>
                </a:solidFill>
                <a:latin typeface="Aharoni" panose="02010803020104030203" pitchFamily="2" charset="-79"/>
                <a:cs typeface="Aharoni" panose="02010803020104030203" pitchFamily="2" charset="-79"/>
              </a:rPr>
              <a:t>Juneau Animal Rescue (JAR) formerly Gastineau Humane Society</a:t>
            </a: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C7829255-402B-9AC5-3E1A-CCF68E53E937}"/>
              </a:ext>
            </a:extLst>
          </p:cNvPr>
          <p:cNvSpPr>
            <a:spLocks noGrp="1"/>
          </p:cNvSpPr>
          <p:nvPr>
            <p:ph type="body" sz="half" idx="2"/>
          </p:nvPr>
        </p:nvSpPr>
        <p:spPr>
          <a:xfrm>
            <a:off x="897769" y="1909192"/>
            <a:ext cx="4586513" cy="3647710"/>
          </a:xfrm>
        </p:spPr>
        <p:txBody>
          <a:bodyPr vert="horz" lIns="91440" tIns="45720" rIns="91440" bIns="45720" rtlCol="0">
            <a:normAutofit/>
          </a:bodyPr>
          <a:lstStyle/>
          <a:p>
            <a:pPr indent="-228600">
              <a:buFont typeface="Arial" panose="020B0604020202020204" pitchFamily="34" charset="0"/>
              <a:buChar char="•"/>
            </a:pPr>
            <a:r>
              <a:rPr lang="en-US" sz="2000" dirty="0">
                <a:solidFill>
                  <a:schemeClr val="bg1"/>
                </a:solidFill>
              </a:rPr>
              <a:t>1984 Shelter built &amp; owned by JAR – 40 years ago – Facility rent free to CBJ</a:t>
            </a:r>
          </a:p>
          <a:p>
            <a:pPr indent="-228600">
              <a:buFont typeface="Arial" panose="020B0604020202020204" pitchFamily="34" charset="0"/>
              <a:buChar char="•"/>
            </a:pPr>
            <a:r>
              <a:rPr lang="en-US" sz="2000" dirty="0">
                <a:solidFill>
                  <a:schemeClr val="bg1"/>
                </a:solidFill>
              </a:rPr>
              <a:t>Per standards of that time, the shelter was built as “animal warehouse” with housing that is bad for animals and hard to service, inadequate air handling. Currently lacks space for animals and humans, poor foundation, and building deterioration.</a:t>
            </a:r>
          </a:p>
          <a:p>
            <a:pPr indent="-228600">
              <a:buFont typeface="Arial" panose="020B0604020202020204" pitchFamily="34" charset="0"/>
              <a:buChar char="•"/>
            </a:pPr>
            <a:r>
              <a:rPr lang="en-US" sz="2000" dirty="0">
                <a:solidFill>
                  <a:schemeClr val="bg1"/>
                </a:solidFill>
              </a:rPr>
              <a:t>1986 contract started with CBJ to independently enforce CBJ Animal Control Ordinance and animal welfare</a:t>
            </a: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Content Placeholder 5" descr="A yellow fire hydrant in front of a building&#10;&#10;Description automatically generated with medium confidence">
            <a:extLst>
              <a:ext uri="{FF2B5EF4-FFF2-40B4-BE49-F238E27FC236}">
                <a16:creationId xmlns:a16="http://schemas.microsoft.com/office/drawing/2014/main" id="{784B3572-2A7D-A419-DB39-356E7A456CA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9228" b="-3"/>
          <a:stretch/>
        </p:blipFill>
        <p:spPr>
          <a:xfrm rot="5400000">
            <a:off x="5929726" y="595726"/>
            <a:ext cx="6858000" cy="5666547"/>
          </a:xfrm>
          <a:prstGeom prst="rect">
            <a:avLst/>
          </a:prstGeom>
        </p:spPr>
      </p:pic>
    </p:spTree>
    <p:extLst>
      <p:ext uri="{BB962C8B-B14F-4D97-AF65-F5344CB8AC3E}">
        <p14:creationId xmlns:p14="http://schemas.microsoft.com/office/powerpoint/2010/main" val="1737688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59" name="Rectangle 1058">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EC5E57-7C36-0312-2A39-A33B33CA2BE1}"/>
              </a:ext>
            </a:extLst>
          </p:cNvPr>
          <p:cNvSpPr>
            <a:spLocks noGrp="1"/>
          </p:cNvSpPr>
          <p:nvPr>
            <p:ph type="title"/>
          </p:nvPr>
        </p:nvSpPr>
        <p:spPr>
          <a:xfrm>
            <a:off x="9093496" y="618681"/>
            <a:ext cx="2613872" cy="4794567"/>
          </a:xfrm>
        </p:spPr>
        <p:txBody>
          <a:bodyPr vert="horz" lIns="91440" tIns="45720" rIns="91440" bIns="45720" rtlCol="0">
            <a:normAutofit/>
          </a:bodyPr>
          <a:lstStyle/>
          <a:p>
            <a:r>
              <a:rPr lang="en-US" sz="3600">
                <a:solidFill>
                  <a:srgbClr val="FFFFFF"/>
                </a:solidFill>
              </a:rPr>
              <a:t>Thank You!!!!</a:t>
            </a:r>
            <a:br>
              <a:rPr lang="en-US" sz="3600">
                <a:solidFill>
                  <a:srgbClr val="FFFFFF"/>
                </a:solidFill>
              </a:rPr>
            </a:br>
            <a:r>
              <a:rPr lang="en-US" sz="3600">
                <a:solidFill>
                  <a:srgbClr val="FFFFFF"/>
                </a:solidFill>
              </a:rPr>
              <a:t>We are happy to answer any questions</a:t>
            </a:r>
          </a:p>
        </p:txBody>
      </p:sp>
      <p:sp>
        <p:nvSpPr>
          <p:cNvPr id="1061"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10 Quotes To Stop Animal Cruelty | Animal Car Donation">
            <a:extLst>
              <a:ext uri="{FF2B5EF4-FFF2-40B4-BE49-F238E27FC236}">
                <a16:creationId xmlns:a16="http://schemas.microsoft.com/office/drawing/2014/main" id="{3784805F-6DB2-DB3B-723C-8763B7BD61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64"/>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886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54A7B-FB00-43DE-A9CB-725C78FC164B}"/>
              </a:ext>
            </a:extLst>
          </p:cNvPr>
          <p:cNvSpPr>
            <a:spLocks noGrp="1"/>
          </p:cNvSpPr>
          <p:nvPr>
            <p:ph type="title"/>
          </p:nvPr>
        </p:nvSpPr>
        <p:spPr/>
        <p:txBody>
          <a:bodyPr>
            <a:noAutofit/>
          </a:bodyPr>
          <a:lstStyle/>
          <a:p>
            <a:r>
              <a:rPr lang="en-US" sz="3200" dirty="0"/>
              <a:t>Dog Housing – Too small, too noisy, hard and dangerous to clean kennels, hard to get dogs outside, lack of fresh air, too loud, reduces quality time for animals. .</a:t>
            </a:r>
          </a:p>
        </p:txBody>
      </p:sp>
      <p:pic>
        <p:nvPicPr>
          <p:cNvPr id="6" name="Content Placeholder 5" descr="A dog kennels in a room&#10;&#10;Description automatically generated with low confidence">
            <a:extLst>
              <a:ext uri="{FF2B5EF4-FFF2-40B4-BE49-F238E27FC236}">
                <a16:creationId xmlns:a16="http://schemas.microsoft.com/office/drawing/2014/main" id="{C399A809-A06A-C4FB-55D8-6C835ACC7B1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252538" y="2369741"/>
            <a:ext cx="4352925" cy="3264693"/>
          </a:xfrm>
        </p:spPr>
      </p:pic>
      <p:pic>
        <p:nvPicPr>
          <p:cNvPr id="8" name="Content Placeholder 7" descr="A white dog in a cage&#10;&#10;Description automatically generated with low confidence">
            <a:extLst>
              <a:ext uri="{FF2B5EF4-FFF2-40B4-BE49-F238E27FC236}">
                <a16:creationId xmlns:a16="http://schemas.microsoft.com/office/drawing/2014/main" id="{1022D09E-A5BE-232E-B546-FF47E99B13C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586538" y="2369741"/>
            <a:ext cx="4352925" cy="3264693"/>
          </a:xfrm>
        </p:spPr>
      </p:pic>
    </p:spTree>
    <p:extLst>
      <p:ext uri="{BB962C8B-B14F-4D97-AF65-F5344CB8AC3E}">
        <p14:creationId xmlns:p14="http://schemas.microsoft.com/office/powerpoint/2010/main" val="4083936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73377-56E8-C701-6F80-9902A9E9550F}"/>
              </a:ext>
            </a:extLst>
          </p:cNvPr>
          <p:cNvSpPr>
            <a:spLocks noGrp="1"/>
          </p:cNvSpPr>
          <p:nvPr>
            <p:ph type="title"/>
          </p:nvPr>
        </p:nvSpPr>
        <p:spPr/>
        <p:txBody>
          <a:bodyPr>
            <a:normAutofit fontScale="90000"/>
          </a:bodyPr>
          <a:lstStyle/>
          <a:p>
            <a:r>
              <a:rPr lang="en-US" dirty="0"/>
              <a:t>Dog Exercise yard. Uncovered, hard to clean, unusable at times/kennel walls separating from floors increase cleaning problems</a:t>
            </a:r>
          </a:p>
        </p:txBody>
      </p:sp>
      <p:pic>
        <p:nvPicPr>
          <p:cNvPr id="6" name="Content Placeholder 5" descr="A picture containing outdoor, tree, sky, plant&#10;&#10;Description automatically generated">
            <a:extLst>
              <a:ext uri="{FF2B5EF4-FFF2-40B4-BE49-F238E27FC236}">
                <a16:creationId xmlns:a16="http://schemas.microsoft.com/office/drawing/2014/main" id="{5BAC24BD-65AE-28B5-3094-822241D7CBC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252538" y="2369741"/>
            <a:ext cx="4352925" cy="3264693"/>
          </a:xfrm>
        </p:spPr>
      </p:pic>
      <p:pic>
        <p:nvPicPr>
          <p:cNvPr id="8" name="Content Placeholder 7" descr="A picture containing ground, composite material, tar, cement&#10;&#10;Description automatically generated">
            <a:extLst>
              <a:ext uri="{FF2B5EF4-FFF2-40B4-BE49-F238E27FC236}">
                <a16:creationId xmlns:a16="http://schemas.microsoft.com/office/drawing/2014/main" id="{9559DC71-D060-BDF8-D669-A1073084A81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586538" y="2369741"/>
            <a:ext cx="4352925" cy="3264693"/>
          </a:xfrm>
        </p:spPr>
      </p:pic>
    </p:spTree>
    <p:extLst>
      <p:ext uri="{BB962C8B-B14F-4D97-AF65-F5344CB8AC3E}">
        <p14:creationId xmlns:p14="http://schemas.microsoft.com/office/powerpoint/2010/main" val="3433954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D1B77-C75C-2966-7FD4-5CF66FFD91B6}"/>
              </a:ext>
            </a:extLst>
          </p:cNvPr>
          <p:cNvSpPr>
            <a:spLocks noGrp="1"/>
          </p:cNvSpPr>
          <p:nvPr>
            <p:ph type="title"/>
          </p:nvPr>
        </p:nvSpPr>
        <p:spPr/>
        <p:txBody>
          <a:bodyPr/>
          <a:lstStyle/>
          <a:p>
            <a:r>
              <a:rPr lang="en-US" dirty="0"/>
              <a:t>Cat Housing – kennels too small, stress inducing, stressful dog noise, lack of fresh air.</a:t>
            </a:r>
          </a:p>
        </p:txBody>
      </p:sp>
      <p:pic>
        <p:nvPicPr>
          <p:cNvPr id="6" name="Content Placeholder 5" descr="A picture containing indoor, wall, textile, shelf&#10;&#10;Description automatically generated">
            <a:extLst>
              <a:ext uri="{FF2B5EF4-FFF2-40B4-BE49-F238E27FC236}">
                <a16:creationId xmlns:a16="http://schemas.microsoft.com/office/drawing/2014/main" id="{5AADC965-98F8-D8E7-2A52-3D15A226743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252538" y="2369741"/>
            <a:ext cx="4352925" cy="3264693"/>
          </a:xfrm>
        </p:spPr>
      </p:pic>
      <p:pic>
        <p:nvPicPr>
          <p:cNvPr id="8" name="Content Placeholder 7" descr="A picture containing building, steel, composite material, engineering&#10;&#10;Description automatically generated">
            <a:extLst>
              <a:ext uri="{FF2B5EF4-FFF2-40B4-BE49-F238E27FC236}">
                <a16:creationId xmlns:a16="http://schemas.microsoft.com/office/drawing/2014/main" id="{AC193C32-0AE9-6AF4-E5FD-983D8F1E6A6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586538" y="2369741"/>
            <a:ext cx="4352925" cy="3264693"/>
          </a:xfrm>
        </p:spPr>
      </p:pic>
    </p:spTree>
    <p:extLst>
      <p:ext uri="{BB962C8B-B14F-4D97-AF65-F5344CB8AC3E}">
        <p14:creationId xmlns:p14="http://schemas.microsoft.com/office/powerpoint/2010/main" val="3230473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12D20-BD7D-0191-C345-CDA24D04AA3A}"/>
              </a:ext>
            </a:extLst>
          </p:cNvPr>
          <p:cNvSpPr>
            <a:spLocks noGrp="1"/>
          </p:cNvSpPr>
          <p:nvPr>
            <p:ph type="title"/>
          </p:nvPr>
        </p:nvSpPr>
        <p:spPr/>
        <p:txBody>
          <a:bodyPr>
            <a:normAutofit fontScale="90000"/>
          </a:bodyPr>
          <a:lstStyle/>
          <a:p>
            <a:r>
              <a:rPr lang="en-US" sz="3600" dirty="0"/>
              <a:t>Non cat/dog pets (birds, lizards, ferrets, etc.) are caged in the hallway – Office space includes closets – not designed for animal control or veterinary medical services. </a:t>
            </a:r>
          </a:p>
        </p:txBody>
      </p:sp>
      <p:pic>
        <p:nvPicPr>
          <p:cNvPr id="6" name="Content Placeholder 5" descr="A person standing in a cage&#10;&#10;Description automatically generated with medium confidence">
            <a:extLst>
              <a:ext uri="{FF2B5EF4-FFF2-40B4-BE49-F238E27FC236}">
                <a16:creationId xmlns:a16="http://schemas.microsoft.com/office/drawing/2014/main" id="{53AF5AD2-2A87-9E28-27F0-28B97C4796C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252538" y="2369741"/>
            <a:ext cx="4352925" cy="3264693"/>
          </a:xfrm>
        </p:spPr>
      </p:pic>
      <p:pic>
        <p:nvPicPr>
          <p:cNvPr id="16" name="Content Placeholder 15" descr="A dog standing in front of a computer&#10;&#10;Description automatically generated with medium confidence">
            <a:extLst>
              <a:ext uri="{FF2B5EF4-FFF2-40B4-BE49-F238E27FC236}">
                <a16:creationId xmlns:a16="http://schemas.microsoft.com/office/drawing/2014/main" id="{47737BFB-D0BB-0CF8-5F91-C587BBDAF30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586538" y="2369741"/>
            <a:ext cx="4352925" cy="3264693"/>
          </a:xfrm>
        </p:spPr>
      </p:pic>
    </p:spTree>
    <p:extLst>
      <p:ext uri="{BB962C8B-B14F-4D97-AF65-F5344CB8AC3E}">
        <p14:creationId xmlns:p14="http://schemas.microsoft.com/office/powerpoint/2010/main" val="627918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4E7B9-7CA9-4DBB-124D-0E5117C2A127}"/>
              </a:ext>
            </a:extLst>
          </p:cNvPr>
          <p:cNvSpPr>
            <a:spLocks noGrp="1"/>
          </p:cNvSpPr>
          <p:nvPr>
            <p:ph type="title"/>
          </p:nvPr>
        </p:nvSpPr>
        <p:spPr/>
        <p:txBody>
          <a:bodyPr/>
          <a:lstStyle/>
          <a:p>
            <a:r>
              <a:rPr lang="en-US" dirty="0"/>
              <a:t>Lack of adequate air handling allows airborne disease to spread – A very </a:t>
            </a:r>
            <a:r>
              <a:rPr lang="en-US"/>
              <a:t>serious problem</a:t>
            </a:r>
            <a:endParaRPr lang="en-US" dirty="0"/>
          </a:p>
        </p:txBody>
      </p:sp>
      <p:pic>
        <p:nvPicPr>
          <p:cNvPr id="6" name="Content Placeholder 5" descr="A door with signs on it&#10;&#10;Description automatically generated with low confidence">
            <a:extLst>
              <a:ext uri="{FF2B5EF4-FFF2-40B4-BE49-F238E27FC236}">
                <a16:creationId xmlns:a16="http://schemas.microsoft.com/office/drawing/2014/main" id="{9A446492-56F8-07D6-DABD-260207A2E99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1252538" y="2369741"/>
            <a:ext cx="4352925" cy="3264693"/>
          </a:xfrm>
        </p:spPr>
      </p:pic>
      <p:pic>
        <p:nvPicPr>
          <p:cNvPr id="8" name="Content Placeholder 7" descr="A picture containing indoor, machine, electrical wiring, engineering&#10;&#10;Description automatically generated">
            <a:extLst>
              <a:ext uri="{FF2B5EF4-FFF2-40B4-BE49-F238E27FC236}">
                <a16:creationId xmlns:a16="http://schemas.microsoft.com/office/drawing/2014/main" id="{750932B2-4E4D-5DC8-33E4-941893035B3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586538" y="2369741"/>
            <a:ext cx="4352925" cy="3264693"/>
          </a:xfrm>
        </p:spPr>
      </p:pic>
    </p:spTree>
    <p:extLst>
      <p:ext uri="{BB962C8B-B14F-4D97-AF65-F5344CB8AC3E}">
        <p14:creationId xmlns:p14="http://schemas.microsoft.com/office/powerpoint/2010/main" val="1185638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0FEA6-2706-4FBA-8103-207E1770781D}"/>
              </a:ext>
            </a:extLst>
          </p:cNvPr>
          <p:cNvSpPr>
            <a:spLocks noGrp="1"/>
          </p:cNvSpPr>
          <p:nvPr>
            <p:ph type="title"/>
          </p:nvPr>
        </p:nvSpPr>
        <p:spPr/>
        <p:txBody>
          <a:bodyPr/>
          <a:lstStyle/>
          <a:p>
            <a:r>
              <a:rPr lang="en-US" dirty="0"/>
              <a:t>State of the art kennels – U of Wisconsin</a:t>
            </a:r>
          </a:p>
        </p:txBody>
      </p:sp>
      <p:pic>
        <p:nvPicPr>
          <p:cNvPr id="6" name="Content Placeholder 5" descr="A diagram of a dog house&#10;&#10;Description automatically generated with low confidence">
            <a:extLst>
              <a:ext uri="{FF2B5EF4-FFF2-40B4-BE49-F238E27FC236}">
                <a16:creationId xmlns:a16="http://schemas.microsoft.com/office/drawing/2014/main" id="{E9634666-9420-845F-30CF-F8E60A83A0E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79206"/>
            <a:ext cx="5181600" cy="4044175"/>
          </a:xfrm>
        </p:spPr>
      </p:pic>
      <p:pic>
        <p:nvPicPr>
          <p:cNvPr id="8" name="Content Placeholder 7" descr="A drawing of a cat house&#10;&#10;Description automatically generated with low confidence">
            <a:extLst>
              <a:ext uri="{FF2B5EF4-FFF2-40B4-BE49-F238E27FC236}">
                <a16:creationId xmlns:a16="http://schemas.microsoft.com/office/drawing/2014/main" id="{65853600-D1A3-2267-BC94-EFAE0F392DC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57900" y="1979206"/>
            <a:ext cx="5295900" cy="3907243"/>
          </a:xfrm>
        </p:spPr>
      </p:pic>
    </p:spTree>
    <p:extLst>
      <p:ext uri="{BB962C8B-B14F-4D97-AF65-F5344CB8AC3E}">
        <p14:creationId xmlns:p14="http://schemas.microsoft.com/office/powerpoint/2010/main" val="3001786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91078-2433-85FF-6FD8-A309E9FBAF99}"/>
              </a:ext>
            </a:extLst>
          </p:cNvPr>
          <p:cNvSpPr>
            <a:spLocks noGrp="1"/>
          </p:cNvSpPr>
          <p:nvPr>
            <p:ph type="title"/>
          </p:nvPr>
        </p:nvSpPr>
        <p:spPr/>
        <p:txBody>
          <a:bodyPr/>
          <a:lstStyle/>
          <a:p>
            <a:r>
              <a:rPr lang="en-US" dirty="0"/>
              <a:t>A new shelter good for people, GREAT for animals, must be a top priority for Juneau</a:t>
            </a:r>
          </a:p>
        </p:txBody>
      </p:sp>
      <p:pic>
        <p:nvPicPr>
          <p:cNvPr id="6" name="Content Placeholder 5" descr="A building with a flag pole&#10;&#10;Description automatically generated with low confidence">
            <a:extLst>
              <a:ext uri="{FF2B5EF4-FFF2-40B4-BE49-F238E27FC236}">
                <a16:creationId xmlns:a16="http://schemas.microsoft.com/office/drawing/2014/main" id="{0A386369-C7C0-8E07-FD16-E5B4160C3A9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87803" y="4073299"/>
            <a:ext cx="2686050" cy="1871096"/>
          </a:xfrm>
        </p:spPr>
      </p:pic>
      <p:pic>
        <p:nvPicPr>
          <p:cNvPr id="8" name="Content Placeholder 7" descr="Dogs in kennels outside of a building&#10;&#10;Description automatically generated with medium confidence">
            <a:extLst>
              <a:ext uri="{FF2B5EF4-FFF2-40B4-BE49-F238E27FC236}">
                <a16:creationId xmlns:a16="http://schemas.microsoft.com/office/drawing/2014/main" id="{4F17E28E-5376-614D-7788-C43E5C33513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194"/>
            <a:ext cx="5181600" cy="3886200"/>
          </a:xfrm>
        </p:spPr>
      </p:pic>
      <p:pic>
        <p:nvPicPr>
          <p:cNvPr id="10" name="Picture 9" descr="A picture containing cat, small to medium-sized cats, felidae, pet supply&#10;&#10;Description automatically generated">
            <a:extLst>
              <a:ext uri="{FF2B5EF4-FFF2-40B4-BE49-F238E27FC236}">
                <a16:creationId xmlns:a16="http://schemas.microsoft.com/office/drawing/2014/main" id="{9234563B-9282-ABFA-9C4E-11D60587A1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803" y="2058191"/>
            <a:ext cx="2686050" cy="2015107"/>
          </a:xfrm>
          <a:prstGeom prst="rect">
            <a:avLst/>
          </a:prstGeom>
        </p:spPr>
      </p:pic>
      <p:pic>
        <p:nvPicPr>
          <p:cNvPr id="12" name="Picture 11" descr="A picture containing wall, indoor, shelf, house&#10;&#10;Description automatically generated">
            <a:extLst>
              <a:ext uri="{FF2B5EF4-FFF2-40B4-BE49-F238E27FC236}">
                <a16:creationId xmlns:a16="http://schemas.microsoft.com/office/drawing/2014/main" id="{8684E8FE-1FD8-DA83-A59F-05846C45FD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3853" y="2058193"/>
            <a:ext cx="3098347" cy="3886200"/>
          </a:xfrm>
          <a:prstGeom prst="rect">
            <a:avLst/>
          </a:prstGeom>
        </p:spPr>
      </p:pic>
    </p:spTree>
    <p:extLst>
      <p:ext uri="{BB962C8B-B14F-4D97-AF65-F5344CB8AC3E}">
        <p14:creationId xmlns:p14="http://schemas.microsoft.com/office/powerpoint/2010/main" val="689078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69B54-7045-BAC2-2E98-95FA17238AC6}"/>
              </a:ext>
            </a:extLst>
          </p:cNvPr>
          <p:cNvSpPr>
            <a:spLocks noGrp="1"/>
          </p:cNvSpPr>
          <p:nvPr>
            <p:ph type="title"/>
          </p:nvPr>
        </p:nvSpPr>
        <p:spPr/>
        <p:txBody>
          <a:bodyPr>
            <a:normAutofit fontScale="90000"/>
          </a:bodyPr>
          <a:lstStyle/>
          <a:p>
            <a:pPr algn="ctr"/>
            <a:br>
              <a:rPr lang="en-US" sz="2800" dirty="0">
                <a:solidFill>
                  <a:srgbClr val="000000"/>
                </a:solidFill>
                <a:effectLst/>
                <a:latin typeface="Calibri" panose="020F0502020204030204" pitchFamily="34" charset="0"/>
                <a:ea typeface="Calibri" panose="020F0502020204030204" pitchFamily="34" charset="0"/>
              </a:rPr>
            </a:br>
            <a:r>
              <a:rPr lang="en-US" sz="3100" dirty="0">
                <a:solidFill>
                  <a:srgbClr val="000000"/>
                </a:solidFill>
                <a:effectLst/>
                <a:latin typeface="Calibri" panose="020F0502020204030204" pitchFamily="34" charset="0"/>
                <a:ea typeface="Calibri" panose="020F0502020204030204" pitchFamily="34" charset="0"/>
              </a:rPr>
              <a:t>Facility Assessment – 9/2021 - ASPCA Grant - </a:t>
            </a:r>
            <a:r>
              <a:rPr lang="en-US" sz="3100" b="1" dirty="0">
                <a:solidFill>
                  <a:srgbClr val="000000"/>
                </a:solidFill>
                <a:effectLst/>
                <a:latin typeface="Calibri" panose="020F0502020204030204" pitchFamily="34" charset="0"/>
                <a:ea typeface="Calibri" panose="020F0502020204030204" pitchFamily="34" charset="0"/>
              </a:rPr>
              <a:t>University of California Davis </a:t>
            </a:r>
            <a:r>
              <a:rPr lang="en-US" sz="3100" b="1" dirty="0" err="1">
                <a:solidFill>
                  <a:srgbClr val="000000"/>
                </a:solidFill>
                <a:effectLst/>
                <a:latin typeface="Calibri" panose="020F0502020204030204" pitchFamily="34" charset="0"/>
                <a:ea typeface="Calibri" panose="020F0502020204030204" pitchFamily="34" charset="0"/>
              </a:rPr>
              <a:t>Koret</a:t>
            </a:r>
            <a:r>
              <a:rPr lang="en-US" sz="3100" b="1" dirty="0">
                <a:solidFill>
                  <a:srgbClr val="000000"/>
                </a:solidFill>
                <a:effectLst/>
                <a:latin typeface="Calibri" panose="020F0502020204030204" pitchFamily="34" charset="0"/>
                <a:ea typeface="Calibri" panose="020F0502020204030204" pitchFamily="34" charset="0"/>
              </a:rPr>
              <a:t> Shelter Medicine Program and an experienced animal shelter architecture firm Indigo Architects</a:t>
            </a:r>
            <a:br>
              <a:rPr lang="en-US" sz="1800" b="1" dirty="0">
                <a:solidFill>
                  <a:srgbClr val="000000"/>
                </a:solidFill>
                <a:effectLst/>
                <a:latin typeface="Calibri" panose="020F0502020204030204" pitchFamily="34" charset="0"/>
                <a:ea typeface="Calibri" panose="020F0502020204030204" pitchFamily="34" charset="0"/>
              </a:rPr>
            </a:br>
            <a:endParaRPr lang="en-US" dirty="0"/>
          </a:p>
        </p:txBody>
      </p:sp>
      <p:sp>
        <p:nvSpPr>
          <p:cNvPr id="3" name="Content Placeholder 2">
            <a:extLst>
              <a:ext uri="{FF2B5EF4-FFF2-40B4-BE49-F238E27FC236}">
                <a16:creationId xmlns:a16="http://schemas.microsoft.com/office/drawing/2014/main" id="{DE6977D9-6DA8-8D4A-6992-49C4B6020070}"/>
              </a:ext>
            </a:extLst>
          </p:cNvPr>
          <p:cNvSpPr>
            <a:spLocks noGrp="1"/>
          </p:cNvSpPr>
          <p:nvPr>
            <p:ph sz="half" idx="1"/>
          </p:nvPr>
        </p:nvSpPr>
        <p:spPr/>
        <p:txBody>
          <a:bodyPr>
            <a:normAutofit fontScale="92500"/>
          </a:bodyPr>
          <a:lstStyle/>
          <a:p>
            <a:pPr marL="0" indent="0" algn="ctr">
              <a:buNone/>
            </a:pPr>
            <a:r>
              <a:rPr lang="en-US" dirty="0"/>
              <a:t>Current Facility</a:t>
            </a:r>
          </a:p>
          <a:p>
            <a:r>
              <a:rPr lang="en-US" dirty="0"/>
              <a:t>8,090 Square Feet</a:t>
            </a:r>
          </a:p>
          <a:p>
            <a:r>
              <a:rPr lang="en-US" dirty="0"/>
              <a:t>Renovation of current structure too costly due to deterioration and inefficient design.</a:t>
            </a:r>
          </a:p>
          <a:p>
            <a:r>
              <a:rPr lang="en-US" dirty="0"/>
              <a:t>Current site too small and housing animals during construction problematic</a:t>
            </a:r>
          </a:p>
          <a:p>
            <a:endParaRPr lang="en-US" dirty="0"/>
          </a:p>
        </p:txBody>
      </p:sp>
      <p:sp>
        <p:nvSpPr>
          <p:cNvPr id="4" name="Content Placeholder 3">
            <a:extLst>
              <a:ext uri="{FF2B5EF4-FFF2-40B4-BE49-F238E27FC236}">
                <a16:creationId xmlns:a16="http://schemas.microsoft.com/office/drawing/2014/main" id="{37CB29FE-32C2-8956-7504-E032B2BEFF16}"/>
              </a:ext>
            </a:extLst>
          </p:cNvPr>
          <p:cNvSpPr>
            <a:spLocks noGrp="1"/>
          </p:cNvSpPr>
          <p:nvPr>
            <p:ph sz="half" idx="2"/>
          </p:nvPr>
        </p:nvSpPr>
        <p:spPr/>
        <p:txBody>
          <a:bodyPr>
            <a:normAutofit fontScale="92500"/>
          </a:bodyPr>
          <a:lstStyle/>
          <a:p>
            <a:pPr marL="0" indent="0" algn="ctr">
              <a:buNone/>
            </a:pPr>
            <a:r>
              <a:rPr lang="en-US" dirty="0"/>
              <a:t>New Facility</a:t>
            </a:r>
          </a:p>
          <a:p>
            <a:r>
              <a:rPr lang="en-US" dirty="0"/>
              <a:t>Up to 16,000 Square Feet</a:t>
            </a:r>
          </a:p>
          <a:p>
            <a:r>
              <a:rPr lang="en-US" dirty="0"/>
              <a:t>2023 construction estimate $17 -$20 million</a:t>
            </a:r>
          </a:p>
          <a:p>
            <a:r>
              <a:rPr lang="en-US" dirty="0"/>
              <a:t>2.2 acres – Not in residential area</a:t>
            </a:r>
          </a:p>
          <a:p>
            <a:r>
              <a:rPr lang="en-US" dirty="0"/>
              <a:t>JAR is initiating a capital campaign</a:t>
            </a:r>
          </a:p>
          <a:p>
            <a:r>
              <a:rPr lang="en-US" dirty="0"/>
              <a:t>CBJ must be a major partner as animal control and sheltering is a core municipal public safety function and public service.</a:t>
            </a:r>
          </a:p>
          <a:p>
            <a:endParaRPr lang="en-US" dirty="0"/>
          </a:p>
        </p:txBody>
      </p:sp>
    </p:spTree>
    <p:extLst>
      <p:ext uri="{BB962C8B-B14F-4D97-AF65-F5344CB8AC3E}">
        <p14:creationId xmlns:p14="http://schemas.microsoft.com/office/powerpoint/2010/main" val="15806307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2483</TotalTime>
  <Words>359</Words>
  <Application>Microsoft Office PowerPoint</Application>
  <PresentationFormat>Widescreen</PresentationFormat>
  <Paragraphs>23</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Aharoni</vt:lpstr>
      <vt:lpstr>Arial</vt:lpstr>
      <vt:lpstr>Calibri</vt:lpstr>
      <vt:lpstr>Calibri Light</vt:lpstr>
      <vt:lpstr>Office Theme</vt:lpstr>
      <vt:lpstr>Juneau Animal Rescue (JAR) formerly Gastineau Humane Society</vt:lpstr>
      <vt:lpstr>Dog Housing – Too small, too noisy, hard and dangerous to clean kennels, hard to get dogs outside, lack of fresh air, too loud, reduces quality time for animals. .</vt:lpstr>
      <vt:lpstr>Dog Exercise yard. Uncovered, hard to clean, unusable at times/kennel walls separating from floors increase cleaning problems</vt:lpstr>
      <vt:lpstr>Cat Housing – kennels too small, stress inducing, stressful dog noise, lack of fresh air.</vt:lpstr>
      <vt:lpstr>Non cat/dog pets (birds, lizards, ferrets, etc.) are caged in the hallway – Office space includes closets – not designed for animal control or veterinary medical services. </vt:lpstr>
      <vt:lpstr>Lack of adequate air handling allows airborne disease to spread – A very serious problem</vt:lpstr>
      <vt:lpstr>State of the art kennels – U of Wisconsin</vt:lpstr>
      <vt:lpstr>A new shelter good for people, GREAT for animals, must be a top priority for Juneau</vt:lpstr>
      <vt:lpstr> Facility Assessment – 9/2021 - ASPCA Grant - University of California Davis Koret Shelter Medicine Program and an experienced animal shelter architecture firm Indigo Architects </vt:lpstr>
      <vt:lpstr>Thank You!!!! We are happy to answer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Juneau Animal Rescue (JAR) formerly Gastineau Humane Society</dc:title>
  <dc:creator>Kevin Ritchie</dc:creator>
  <cp:lastModifiedBy>Rick Driscoll</cp:lastModifiedBy>
  <cp:revision>3</cp:revision>
  <dcterms:created xsi:type="dcterms:W3CDTF">2023-06-22T02:43:23Z</dcterms:created>
  <dcterms:modified xsi:type="dcterms:W3CDTF">2024-01-08T18:08:37Z</dcterms:modified>
</cp:coreProperties>
</file>